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Montserrat" panose="00000500000000000000" pitchFamily="2" charset="0"/>
      <p:regular r:id="rId24"/>
    </p:embeddedFont>
    <p:embeddedFont>
      <p:font typeface="Montserrat Bold" panose="00000800000000000000" charset="0"/>
      <p:regular r:id="rId25"/>
    </p:embeddedFont>
    <p:embeddedFont>
      <p:font typeface="Montserrat Italics" panose="020B0604020202020204" charset="0"/>
      <p:regular r:id="rId26"/>
    </p:embeddedFont>
    <p:embeddedFont>
      <p:font typeface="Montserrat Ultra-Bold" panose="020B0604020202020204" charset="0"/>
      <p:regular r:id="rId27"/>
    </p:embeddedFont>
    <p:embeddedFont>
      <p:font typeface="Roboto Bold" panose="02000000000000000000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3.svg"/><Relationship Id="rId3" Type="http://schemas.openxmlformats.org/officeDocument/2006/relationships/image" Target="../media/image2.svg"/><Relationship Id="rId21" Type="http://schemas.openxmlformats.org/officeDocument/2006/relationships/image" Target="../media/image41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3.svg"/><Relationship Id="rId3" Type="http://schemas.openxmlformats.org/officeDocument/2006/relationships/image" Target="../media/image2.svg"/><Relationship Id="rId21" Type="http://schemas.openxmlformats.org/officeDocument/2006/relationships/image" Target="../media/image36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3.svg"/><Relationship Id="rId3" Type="http://schemas.openxmlformats.org/officeDocument/2006/relationships/image" Target="../media/image2.svg"/><Relationship Id="rId21" Type="http://schemas.openxmlformats.org/officeDocument/2006/relationships/image" Target="../media/image40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Variables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055911" y="3342127"/>
            <a:ext cx="10176177" cy="3602746"/>
          </a:xfrm>
          <a:custGeom>
            <a:avLst/>
            <a:gdLst/>
            <a:ahLst/>
            <a:cxnLst/>
            <a:rect l="l" t="t" r="r" b="b"/>
            <a:pathLst>
              <a:path w="10176177" h="3602746">
                <a:moveTo>
                  <a:pt x="0" y="0"/>
                </a:moveTo>
                <a:lnTo>
                  <a:pt x="10176178" y="0"/>
                </a:lnTo>
                <a:lnTo>
                  <a:pt x="10176178" y="3602746"/>
                </a:lnTo>
                <a:lnTo>
                  <a:pt x="0" y="36027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83844" y="1324287"/>
            <a:ext cx="14161669" cy="28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 thập và lưu đầu ra của quá trình thực thi task trong một biến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với Variables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356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Hướng dẫn tra tài liệu về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Nơi đặt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Độ ưu tiên của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Register Variable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Special Variables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17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về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loại Special Variables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22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Special Variables là gì ?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Là các biến được Ansible cung cấp sẵn.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Những biến này tự động có mặt trong mọi playbook và cung cấp thông tin quan trọng về trạng thái của playbook, host, hoặc môi trường thực thi.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584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loại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Magic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Connections variables</a:t>
            </a:r>
          </a:p>
          <a:p>
            <a:pPr algn="l">
              <a:lnSpc>
                <a:spcPts val="4680"/>
              </a:lnSpc>
            </a:pPr>
            <a:endParaRPr lang="en-US" sz="2489" b="1" spc="-74">
              <a:solidFill>
                <a:srgbClr val="2E446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Tham khảo tài liệu: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u="sng" spc="-74">
                <a:solidFill>
                  <a:srgbClr val="4679B1"/>
                </a:solidFill>
                <a:latin typeface="Montserrat"/>
                <a:ea typeface="Montserrat"/>
                <a:cs typeface="Montserrat"/>
                <a:sym typeface="Montserrat"/>
              </a:rPr>
              <a:t>https://docs.ansible.com/ansible/latest/reference_appendices/special_variables.html#special-variables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u="sng" spc="-74">
                <a:solidFill>
                  <a:srgbClr val="4679B1"/>
                </a:solidFill>
                <a:latin typeface="Montserrat"/>
                <a:ea typeface="Montserrat"/>
                <a:cs typeface="Montserrat"/>
                <a:sym typeface="Montserrat"/>
              </a:rPr>
              <a:t>https://docs.ansible.com/ansible/latest/playbook_guide/playbooks_vars_facts.html#discovering-variables-facts-and-magic-variables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52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loại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 thập từ các targe host. Các biến này chứa thông tin chi tiết về hệ thống, bao gồm: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Cấu hình mạng (IP, hostname, gateway, DNS, ...).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tin hệ điều hành (distro, version, architecture, ...).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Cấu hình phần cứng (CPU, RAM, ổ cứng, ...).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Hữu ích để xây dựng các playbook động, phụ thuộc vào thông tin thu thập được từ từng host.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67766" y="6144809"/>
            <a:ext cx="6352468" cy="2828833"/>
          </a:xfrm>
          <a:custGeom>
            <a:avLst/>
            <a:gdLst/>
            <a:ahLst/>
            <a:cxnLst/>
            <a:rect l="l" t="t" r="r" b="b"/>
            <a:pathLst>
              <a:path w="6352468" h="2828833">
                <a:moveTo>
                  <a:pt x="0" y="0"/>
                </a:moveTo>
                <a:lnTo>
                  <a:pt x="6352468" y="0"/>
                </a:lnTo>
                <a:lnTo>
                  <a:pt x="6352468" y="2828833"/>
                </a:lnTo>
                <a:lnTo>
                  <a:pt x="0" y="28288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584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loại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Magic variables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Cung cấp thông tin về playbook, inventory, host hiện tại, hoặc các lỗi xảy ra trong playbook.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Magic variable phổ biến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hostvars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Truy cập vào các biến của tất cả các hosts trong inventory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groups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Tập hợp tất cả các hosts được nhóm theo group trong inventory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group_names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Danh sách các nhóm mà host hiện tại thuộc về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inventory_hostname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Tên host hiện tại được lấy từ inventory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73728" y="6832110"/>
            <a:ext cx="5571651" cy="2453940"/>
          </a:xfrm>
          <a:custGeom>
            <a:avLst/>
            <a:gdLst/>
            <a:ahLst/>
            <a:cxnLst/>
            <a:rect l="l" t="t" r="r" b="b"/>
            <a:pathLst>
              <a:path w="5571651" h="2453940">
                <a:moveTo>
                  <a:pt x="0" y="0"/>
                </a:moveTo>
                <a:lnTo>
                  <a:pt x="5571652" y="0"/>
                </a:lnTo>
                <a:lnTo>
                  <a:pt x="5571652" y="2453940"/>
                </a:lnTo>
                <a:lnTo>
                  <a:pt x="0" y="245394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356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về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Nơi đặt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Độ ưu tiên của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Register Variable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584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loại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Connection variables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biến kiểm soát cách Ansible kết nối đến host, bao gồm giao thức, username, password, port, và các thông số liên quan đến SSH hoặc WinRM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Connection variable phổ biến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ansible_connection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Loại kết nối (ssh, winrm, local).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ansible_host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Địa chỉ IP hoặc hostname của host.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ansible_user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Tên user dùng để kết nối.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ansible_ssh_private_key_file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Đường dẫn đến file SSH private key.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Special Variables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526163"/>
            <a:ext cx="6509517" cy="179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 tài liệu Special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loại Special Variables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77305" y="5714861"/>
            <a:ext cx="9936478" cy="3243156"/>
          </a:xfrm>
          <a:custGeom>
            <a:avLst/>
            <a:gdLst/>
            <a:ahLst/>
            <a:cxnLst/>
            <a:rect l="l" t="t" r="r" b="b"/>
            <a:pathLst>
              <a:path w="9936478" h="3243156">
                <a:moveTo>
                  <a:pt x="0" y="0"/>
                </a:moveTo>
                <a:lnTo>
                  <a:pt x="9936478" y="0"/>
                </a:lnTo>
                <a:lnTo>
                  <a:pt x="9936478" y="3243156"/>
                </a:lnTo>
                <a:lnTo>
                  <a:pt x="0" y="32431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324287"/>
            <a:ext cx="14161669" cy="34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Ansible Variables là gì ?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Lưu trữ các giá trị để tái sử dụng trong playbook, roles, hoặc tasks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Lưu ý đặt tên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Chỉ bao gồm chữ, số và ‘_’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 bắt đầu bằng số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 đặt trùng với </a:t>
            </a: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Python Keywords</a:t>
            </a: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và </a:t>
            </a: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Playbook Keywords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145544" y="4804978"/>
            <a:ext cx="0" cy="9098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28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Simple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Dictionary variables</a:t>
            </a:r>
          </a:p>
          <a:p>
            <a:pPr algn="l">
              <a:lnSpc>
                <a:spcPts val="4680"/>
              </a:lnSpc>
            </a:pPr>
            <a:endParaRPr lang="en-US" sz="2489" b="1" spc="-74">
              <a:solidFill>
                <a:srgbClr val="2E446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83844" y="1324287"/>
            <a:ext cx="14161669" cy="34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Simple variables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Biểu diễn dưới dạng Key-value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4679B1"/>
                </a:solidFill>
                <a:latin typeface="Montserrat"/>
                <a:ea typeface="Montserrat"/>
                <a:cs typeface="Montserrat"/>
                <a:sym typeface="Montserrat"/>
              </a:rPr>
              <a:t>proto: </a:t>
            </a:r>
            <a:r>
              <a:rPr lang="en-US" sz="2489" spc="-74">
                <a:solidFill>
                  <a:srgbClr val="FDB034"/>
                </a:solidFill>
                <a:latin typeface="Montserrat"/>
                <a:ea typeface="Montserrat"/>
                <a:cs typeface="Montserrat"/>
                <a:sym typeface="Montserrat"/>
              </a:rPr>
              <a:t>tcp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Cách tham chiếu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spc="-74">
                <a:solidFill>
                  <a:srgbClr val="FDB034"/>
                </a:solidFill>
                <a:latin typeface="Montserrat"/>
                <a:ea typeface="Montserrat"/>
                <a:cs typeface="Montserrat"/>
                <a:sym typeface="Montserrat"/>
              </a:rPr>
              <a:t>"{{</a:t>
            </a: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9" spc="-74">
                <a:solidFill>
                  <a:srgbClr val="4679B1"/>
                </a:solidFill>
                <a:latin typeface="Montserrat"/>
                <a:ea typeface="Montserrat"/>
                <a:cs typeface="Montserrat"/>
                <a:sym typeface="Montserrat"/>
              </a:rPr>
              <a:t>proto</a:t>
            </a: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9" spc="-74">
                <a:solidFill>
                  <a:srgbClr val="FDB034"/>
                </a:solidFill>
                <a:latin typeface="Montserrat"/>
                <a:ea typeface="Montserrat"/>
                <a:cs typeface="Montserrat"/>
                <a:sym typeface="Montserrat"/>
              </a:rPr>
              <a:t>}}"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52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 variables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Biểu diễn dưới dạng List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Cách tham chiếu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676168" y="3038684"/>
            <a:ext cx="2935664" cy="2104816"/>
          </a:xfrm>
          <a:custGeom>
            <a:avLst/>
            <a:gdLst/>
            <a:ahLst/>
            <a:cxnLst/>
            <a:rect l="l" t="t" r="r" b="b"/>
            <a:pathLst>
              <a:path w="2935664" h="2104816">
                <a:moveTo>
                  <a:pt x="0" y="0"/>
                </a:moveTo>
                <a:lnTo>
                  <a:pt x="2935664" y="0"/>
                </a:lnTo>
                <a:lnTo>
                  <a:pt x="2935664" y="2104816"/>
                </a:lnTo>
                <a:lnTo>
                  <a:pt x="0" y="21048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95520" y="6232179"/>
            <a:ext cx="4496961" cy="688896"/>
          </a:xfrm>
          <a:custGeom>
            <a:avLst/>
            <a:gdLst/>
            <a:ahLst/>
            <a:cxnLst/>
            <a:rect l="l" t="t" r="r" b="b"/>
            <a:pathLst>
              <a:path w="4496961" h="688896">
                <a:moveTo>
                  <a:pt x="0" y="0"/>
                </a:moveTo>
                <a:lnTo>
                  <a:pt x="4496960" y="0"/>
                </a:lnTo>
                <a:lnTo>
                  <a:pt x="4496960" y="688897"/>
                </a:lnTo>
                <a:lnTo>
                  <a:pt x="0" y="6888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324287"/>
            <a:ext cx="14161669" cy="525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 biểu diễn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2E44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Dictionry variables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Biểu diễn dưới dạng Dictionary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/>
                <a:ea typeface="Montserrat"/>
                <a:cs typeface="Montserrat"/>
                <a:sym typeface="Montserrat"/>
              </a:rPr>
              <a:t>Cách tham chiếu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56B4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352666" y="3191454"/>
            <a:ext cx="3582668" cy="2439731"/>
          </a:xfrm>
          <a:custGeom>
            <a:avLst/>
            <a:gdLst/>
            <a:ahLst/>
            <a:cxnLst/>
            <a:rect l="l" t="t" r="r" b="b"/>
            <a:pathLst>
              <a:path w="3582668" h="2439731">
                <a:moveTo>
                  <a:pt x="0" y="0"/>
                </a:moveTo>
                <a:lnTo>
                  <a:pt x="3582668" y="0"/>
                </a:lnTo>
                <a:lnTo>
                  <a:pt x="3582668" y="2439731"/>
                </a:lnTo>
                <a:lnTo>
                  <a:pt x="0" y="24397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52766" y="6832110"/>
            <a:ext cx="3982468" cy="716844"/>
          </a:xfrm>
          <a:custGeom>
            <a:avLst/>
            <a:gdLst/>
            <a:ahLst/>
            <a:cxnLst/>
            <a:rect l="l" t="t" r="r" b="b"/>
            <a:pathLst>
              <a:path w="3982468" h="716844">
                <a:moveTo>
                  <a:pt x="0" y="0"/>
                </a:moveTo>
                <a:lnTo>
                  <a:pt x="3982468" y="0"/>
                </a:lnTo>
                <a:lnTo>
                  <a:pt x="3982468" y="716844"/>
                </a:lnTo>
                <a:lnTo>
                  <a:pt x="0" y="71684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483844" y="1324287"/>
            <a:ext cx="14161669" cy="761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Nơi đặt Variables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Inventory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Playbook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Files hoặc roles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Runtime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89791" y="2128015"/>
            <a:ext cx="3349776" cy="1551128"/>
          </a:xfrm>
          <a:custGeom>
            <a:avLst/>
            <a:gdLst/>
            <a:ahLst/>
            <a:cxnLst/>
            <a:rect l="l" t="t" r="r" b="b"/>
            <a:pathLst>
              <a:path w="3349776" h="1551128">
                <a:moveTo>
                  <a:pt x="0" y="0"/>
                </a:moveTo>
                <a:lnTo>
                  <a:pt x="3349776" y="0"/>
                </a:lnTo>
                <a:lnTo>
                  <a:pt x="3349776" y="1551128"/>
                </a:lnTo>
                <a:lnTo>
                  <a:pt x="0" y="15511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66474" y="4047492"/>
            <a:ext cx="7196410" cy="1499996"/>
          </a:xfrm>
          <a:custGeom>
            <a:avLst/>
            <a:gdLst/>
            <a:ahLst/>
            <a:cxnLst/>
            <a:rect l="l" t="t" r="r" b="b"/>
            <a:pathLst>
              <a:path w="7196410" h="1499996">
                <a:moveTo>
                  <a:pt x="0" y="0"/>
                </a:moveTo>
                <a:lnTo>
                  <a:pt x="7196409" y="0"/>
                </a:lnTo>
                <a:lnTo>
                  <a:pt x="7196409" y="1499996"/>
                </a:lnTo>
                <a:lnTo>
                  <a:pt x="0" y="149999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23717" y="5896788"/>
            <a:ext cx="6681923" cy="1599093"/>
          </a:xfrm>
          <a:custGeom>
            <a:avLst/>
            <a:gdLst/>
            <a:ahLst/>
            <a:cxnLst/>
            <a:rect l="l" t="t" r="r" b="b"/>
            <a:pathLst>
              <a:path w="6681923" h="1599093">
                <a:moveTo>
                  <a:pt x="0" y="0"/>
                </a:moveTo>
                <a:lnTo>
                  <a:pt x="6681923" y="0"/>
                </a:lnTo>
                <a:lnTo>
                  <a:pt x="6681923" y="1599092"/>
                </a:lnTo>
                <a:lnTo>
                  <a:pt x="0" y="15990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189264" y="8085313"/>
            <a:ext cx="11301259" cy="409671"/>
          </a:xfrm>
          <a:custGeom>
            <a:avLst/>
            <a:gdLst/>
            <a:ahLst/>
            <a:cxnLst/>
            <a:rect l="l" t="t" r="r" b="b"/>
            <a:pathLst>
              <a:path w="11301259" h="409671">
                <a:moveTo>
                  <a:pt x="0" y="0"/>
                </a:moveTo>
                <a:lnTo>
                  <a:pt x="11301259" y="0"/>
                </a:lnTo>
                <a:lnTo>
                  <a:pt x="11301259" y="409670"/>
                </a:lnTo>
                <a:lnTo>
                  <a:pt x="0" y="40967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77162" y="1972554"/>
            <a:ext cx="7775032" cy="7819146"/>
          </a:xfrm>
          <a:custGeom>
            <a:avLst/>
            <a:gdLst/>
            <a:ahLst/>
            <a:cxnLst/>
            <a:rect l="l" t="t" r="r" b="b"/>
            <a:pathLst>
              <a:path w="7775032" h="7819146">
                <a:moveTo>
                  <a:pt x="0" y="0"/>
                </a:moveTo>
                <a:lnTo>
                  <a:pt x="7775033" y="0"/>
                </a:lnTo>
                <a:lnTo>
                  <a:pt x="7775033" y="7819146"/>
                </a:lnTo>
                <a:lnTo>
                  <a:pt x="0" y="78191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83844" y="1324287"/>
            <a:ext cx="14161669" cy="17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Độ ưu tiên của Variables</a:t>
            </a:r>
          </a:p>
          <a:p>
            <a:pPr algn="l">
              <a:lnSpc>
                <a:spcPts val="4680"/>
              </a:lnSpc>
            </a:pPr>
            <a:endParaRPr lang="en-US" sz="2489" b="1" spc="-74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680"/>
              </a:lnSpc>
            </a:pPr>
            <a:endParaRPr lang="en-US" sz="2489" b="1" spc="-74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Custom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Montserrat</vt:lpstr>
      <vt:lpstr>Montserrat Italics</vt:lpstr>
      <vt:lpstr>Montserrat Bold</vt:lpstr>
      <vt:lpstr>Montserrat Ultra-Bold</vt:lpstr>
      <vt:lpstr>Arial</vt:lpstr>
      <vt:lpstr>Calibri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Variables</dc:title>
  <cp:lastModifiedBy>Huan Nguyen</cp:lastModifiedBy>
  <cp:revision>2</cp:revision>
  <dcterms:created xsi:type="dcterms:W3CDTF">2006-08-16T00:00:00Z</dcterms:created>
  <dcterms:modified xsi:type="dcterms:W3CDTF">2024-12-25T07:16:01Z</dcterms:modified>
  <dc:identifier>DAGZobYOc8c</dc:identifier>
</cp:coreProperties>
</file>